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1"/>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445" r:id="rId39"/>
    <p:sldId id="370" r:id="rId40"/>
    <p:sldId id="380" r:id="rId41"/>
    <p:sldId id="368" r:id="rId42"/>
    <p:sldId id="381" r:id="rId43"/>
    <p:sldId id="379" r:id="rId44"/>
    <p:sldId id="382" r:id="rId45"/>
    <p:sldId id="383" r:id="rId46"/>
    <p:sldId id="384" r:id="rId47"/>
    <p:sldId id="374" r:id="rId48"/>
    <p:sldId id="376" r:id="rId49"/>
    <p:sldId id="375" r:id="rId50"/>
    <p:sldId id="385" r:id="rId51"/>
    <p:sldId id="386" r:id="rId52"/>
    <p:sldId id="387" r:id="rId53"/>
    <p:sldId id="432" r:id="rId54"/>
    <p:sldId id="413" r:id="rId55"/>
    <p:sldId id="414" r:id="rId56"/>
    <p:sldId id="415" r:id="rId57"/>
    <p:sldId id="403" r:id="rId58"/>
    <p:sldId id="435" r:id="rId59"/>
    <p:sldId id="433" r:id="rId60"/>
    <p:sldId id="434" r:id="rId61"/>
    <p:sldId id="399" r:id="rId62"/>
    <p:sldId id="400" r:id="rId63"/>
    <p:sldId id="418" r:id="rId64"/>
    <p:sldId id="308" r:id="rId65"/>
    <p:sldId id="419" r:id="rId66"/>
    <p:sldId id="420" r:id="rId67"/>
    <p:sldId id="421" r:id="rId68"/>
    <p:sldId id="416" r:id="rId69"/>
    <p:sldId id="423" r:id="rId70"/>
    <p:sldId id="436" r:id="rId71"/>
    <p:sldId id="437" r:id="rId72"/>
    <p:sldId id="422" r:id="rId73"/>
    <p:sldId id="438" r:id="rId74"/>
    <p:sldId id="425" r:id="rId75"/>
    <p:sldId id="426" r:id="rId76"/>
    <p:sldId id="427" r:id="rId77"/>
    <p:sldId id="398" r:id="rId78"/>
    <p:sldId id="325" r:id="rId79"/>
    <p:sldId id="326" r:id="rId80"/>
    <p:sldId id="327" r:id="rId81"/>
    <p:sldId id="328" r:id="rId82"/>
    <p:sldId id="275" r:id="rId83"/>
    <p:sldId id="350" r:id="rId84"/>
    <p:sldId id="439" r:id="rId85"/>
    <p:sldId id="442" r:id="rId86"/>
    <p:sldId id="440" r:id="rId87"/>
    <p:sldId id="441" r:id="rId88"/>
    <p:sldId id="443" r:id="rId89"/>
    <p:sldId id="444" r:id="rId90"/>
  </p:sldIdLst>
  <p:sldSz cx="18288000" cy="10287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Consolas" panose="020B0609020204030204" pitchFamily="49" charset="0"/>
      <p:regular r:id="rId97"/>
      <p:bold r:id="rId98"/>
      <p:italic r:id="rId99"/>
      <p:boldItalic r:id="rId100"/>
    </p:embeddedFont>
    <p:embeddedFont>
      <p:font typeface="Gidole" panose="02000503000000000000" pitchFamily="50"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445"/>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5"/>
            <p14:sldId id="433"/>
            <p14:sldId id="434"/>
            <p14:sldId id="399"/>
            <p14:sldId id="400"/>
            <p14:sldId id="418"/>
            <p14:sldId id="308"/>
            <p14:sldId id="419"/>
            <p14:sldId id="420"/>
            <p14:sldId id="421"/>
            <p14:sldId id="416"/>
            <p14:sldId id="423"/>
            <p14:sldId id="436"/>
            <p14:sldId id="437"/>
            <p14:sldId id="422"/>
            <p14:sldId id="438"/>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 name="5. Bonus" id="{4238794E-C290-4CD2-B95A-44E25B378353}">
          <p14:sldIdLst>
            <p14:sldId id="439"/>
            <p14:sldId id="442"/>
            <p14:sldId id="440"/>
            <p14:sldId id="441"/>
            <p14:sldId id="443"/>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6"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426"/>
    <a:srgbClr val="628EA9"/>
    <a:srgbClr val="645447"/>
    <a:srgbClr val="BAA783"/>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9" d="100"/>
          <a:sy n="49" d="100"/>
        </p:scale>
        <p:origin x="1464" y="59"/>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7-03T12:01:03.114" idx="5">
    <p:pos x="11338" y="2931"/>
    <p:text>To do's:</p:text>
    <p:extLst>
      <p:ext uri="{C676402C-5697-4E1C-873F-D02D1690AC5C}">
        <p15:threadingInfo xmlns:p15="http://schemas.microsoft.com/office/powerpoint/2012/main" timeZoneBias="240"/>
      </p:ext>
    </p:extLst>
  </p:cm>
  <p:cm authorId="2" dt="2020-07-03T12:01:42.188" idx="6">
    <p:pos x="11338" y="3027"/>
    <p:text>Write down the outlier exercise in the demo notes,  also put the statistical significance of correlations stuff in the demo notes and the slides.</p:text>
    <p:extLst>
      <p:ext uri="{C676402C-5697-4E1C-873F-D02D1690AC5C}">
        <p15:threadingInfo xmlns:p15="http://schemas.microsoft.com/office/powerpoint/2012/main" timeZoneBias="240">
          <p15:parentCm authorId="2"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52119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31330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477955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614572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974852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551327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7190483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5549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full basement?</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a:p>
            <a:pPr marL="1943100" lvl="3" indent="-571500">
              <a:buFont typeface="Arial" panose="020B0604020202020204" pitchFamily="34" charset="0"/>
              <a:buChar char="•"/>
            </a:pPr>
            <a:r>
              <a:rPr lang="en-US" sz="3600" i="1" dirty="0">
                <a:latin typeface="Gidole" panose="020B0604020202020204" charset="0"/>
              </a:rPr>
              <a:t>Don’t forget about the demo notes!</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985980"/>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Multiply the </a:t>
            </a:r>
            <a:r>
              <a:rPr lang="en-US" sz="3600" i="1" dirty="0">
                <a:solidFill>
                  <a:srgbClr val="000000"/>
                </a:solidFill>
                <a:latin typeface="Gidole" panose="020B0604020202020204" charset="0"/>
                <a:ea typeface="Roboto Mono" pitchFamily="2" charset="0"/>
              </a:rPr>
              <a:t>rank </a:t>
            </a:r>
            <a:r>
              <a:rPr lang="en-US" sz="3600" dirty="0">
                <a:solidFill>
                  <a:srgbClr val="000000"/>
                </a:solidFill>
                <a:latin typeface="Gidole" panose="020B0604020202020204" charset="0"/>
                <a:ea typeface="Roboto Mono" pitchFamily="2" charset="0"/>
              </a:rPr>
              <a:t>of each observation by its </a:t>
            </a:r>
            <a:r>
              <a:rPr lang="en-US" sz="3600" i="1" dirty="0">
                <a:solidFill>
                  <a:srgbClr val="000000"/>
                </a:solidFill>
                <a:latin typeface="Gidole" panose="020B0604020202020204" charset="0"/>
                <a:ea typeface="Roboto Mono" pitchFamily="2" charset="0"/>
              </a:rPr>
              <a:t>sign</a:t>
            </a:r>
            <a:endParaRPr lang="en-US" sz="3600" dirty="0">
              <a:solidFill>
                <a:srgbClr val="000000"/>
              </a:solidFill>
              <a:latin typeface="Gidole" panose="020B0604020202020204" charset="0"/>
              <a:ea typeface="Roboto Mono" pitchFamily="2" charset="0"/>
            </a:endParaRP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Compare the sum of all positive versus negative ranks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If test statistic is </a:t>
            </a:r>
            <a:r>
              <a:rPr lang="en-US" sz="3600" i="1" dirty="0">
                <a:solidFill>
                  <a:srgbClr val="000000"/>
                </a:solidFill>
                <a:latin typeface="Gidole" panose="020B0604020202020204" charset="0"/>
                <a:ea typeface="Roboto Mono" pitchFamily="2" charset="0"/>
              </a:rPr>
              <a:t>less than </a:t>
            </a:r>
            <a:r>
              <a:rPr lang="en-US" sz="3600" dirty="0">
                <a:solidFill>
                  <a:srgbClr val="000000"/>
                </a:solidFill>
                <a:latin typeface="Gidole" panose="020B0604020202020204" charset="0"/>
                <a:ea typeface="Roboto Mono" pitchFamily="2" charset="0"/>
              </a:rPr>
              <a:t>critical value, we reject the null</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Intermediate Excel Statistics for Business Analytics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Test for differences across multiple groups and at multiple points in time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two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graphical representations of one or more variables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2273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What makes an outlier, </a:t>
            </a:r>
            <a:r>
              <a:rPr lang="en-US" sz="3600">
                <a:solidFill>
                  <a:srgbClr val="000000"/>
                </a:solidFill>
                <a:latin typeface="Gidole" panose="02000503000000000000" pitchFamily="2" charset="0"/>
                <a:ea typeface="Roboto Mono" pitchFamily="2" charset="0"/>
              </a:rPr>
              <a:t>an outlier? </a:t>
            </a:r>
            <a:endParaRPr lang="en-US" sz="3600" dirty="0">
              <a:solidFill>
                <a:srgbClr val="000000"/>
              </a:solidFill>
              <a:latin typeface="Consolas" panose="020B0609020204030204" pitchFamily="49" charset="0"/>
              <a:ea typeface="Roboto Mono" pitchFamily="2" charset="0"/>
            </a:endParaRP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7262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4033439592"/>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(linear)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p>
          <a:p>
            <a:pPr marL="1943100" lvl="3" indent="-571500">
              <a:buFont typeface="Arial" panose="020B0604020202020204" pitchFamily="34" charset="0"/>
              <a:buChar char="•"/>
            </a:pPr>
            <a:r>
              <a:rPr lang="en-US" sz="3600" dirty="0">
                <a:latin typeface="Gidole" panose="020B0604020202020204" charset="0"/>
              </a:rPr>
              <a:t>X-axis: </a:t>
            </a:r>
            <a:r>
              <a:rPr lang="en-US" sz="3600" i="1" dirty="0">
                <a:latin typeface="Gidole" panose="020B0604020202020204" charset="0"/>
              </a:rPr>
              <a:t>independent variable</a:t>
            </a:r>
            <a:endParaRPr lang="en-US" sz="3600" dirty="0">
              <a:latin typeface="Gidole" panose="020B0604020202020204" charset="0"/>
            </a:endParaRPr>
          </a:p>
          <a:p>
            <a:pPr marL="1943100" lvl="3" indent="-571500">
              <a:buFont typeface="Arial" panose="020B0604020202020204" pitchFamily="34" charset="0"/>
              <a:buChar char="•"/>
            </a:pPr>
            <a:r>
              <a:rPr lang="en-US" sz="3600" dirty="0">
                <a:latin typeface="Gidole" panose="020B0604020202020204" charset="0"/>
              </a:rPr>
              <a:t>Y-axis: </a:t>
            </a:r>
            <a:r>
              <a:rPr lang="en-US" sz="3600" i="1" dirty="0">
                <a:latin typeface="Gidole" panose="020B0604020202020204" charset="0"/>
              </a:rPr>
              <a:t>dependent variable </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227533"/>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3652" y="2933700"/>
            <a:ext cx="6096000" cy="6096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82400" y="3238500"/>
            <a:ext cx="5417155" cy="5417155"/>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7848600" y="5947077"/>
            <a:ext cx="41148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2110659" y="8801100"/>
            <a:ext cx="5052141" cy="954107"/>
          </a:xfrm>
          <a:prstGeom prst="rect">
            <a:avLst/>
          </a:prstGeom>
          <a:noFill/>
        </p:spPr>
        <p:txBody>
          <a:bodyPr wrap="square" rtlCol="0">
            <a:spAutoFit/>
          </a:bodyPr>
          <a:lstStyle/>
          <a:p>
            <a:r>
              <a:rPr lang="en-US" sz="2800" b="1" dirty="0">
                <a:latin typeface="Gidole" panose="02000503000000000000" pitchFamily="50" charset="0"/>
              </a:rPr>
              <a:t>Independent variable:</a:t>
            </a:r>
          </a:p>
          <a:p>
            <a:r>
              <a:rPr lang="en-US" sz="2800" b="1" dirty="0">
                <a:latin typeface="Gidole" panose="02000503000000000000" pitchFamily="50" charset="0"/>
              </a:rPr>
              <a:t>Not affected by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12207159" y="8788201"/>
            <a:ext cx="5052141" cy="1384995"/>
          </a:xfrm>
          <a:prstGeom prst="rect">
            <a:avLst/>
          </a:prstGeom>
          <a:noFill/>
        </p:spPr>
        <p:txBody>
          <a:bodyPr wrap="square" rtlCol="0">
            <a:spAutoFit/>
          </a:bodyPr>
          <a:lstStyle/>
          <a:p>
            <a:r>
              <a:rPr lang="en-US" sz="2800" b="1" dirty="0">
                <a:latin typeface="Gidole" panose="02000503000000000000" pitchFamily="50" charset="0"/>
              </a:rPr>
              <a:t>Dependent variable: </a:t>
            </a:r>
          </a:p>
          <a:p>
            <a:r>
              <a:rPr lang="en-US" sz="2800"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1150497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pic>
        <p:nvPicPr>
          <p:cNvPr id="9" name="Picture 8">
            <a:extLst>
              <a:ext uri="{FF2B5EF4-FFF2-40B4-BE49-F238E27FC236}">
                <a16:creationId xmlns:a16="http://schemas.microsoft.com/office/drawing/2014/main" id="{77580ED9-117D-49F0-A466-4225566EF7F3}"/>
              </a:ext>
            </a:extLst>
          </p:cNvPr>
          <p:cNvPicPr>
            <a:picLocks noChangeAspect="1"/>
          </p:cNvPicPr>
          <p:nvPr/>
        </p:nvPicPr>
        <p:blipFill>
          <a:blip r:embed="rId4"/>
          <a:stretch>
            <a:fillRect/>
          </a:stretch>
        </p:blipFill>
        <p:spPr>
          <a:xfrm>
            <a:off x="838200" y="5226454"/>
            <a:ext cx="15450409" cy="4564435"/>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weight (X) and displacement (Y)?</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535205" cy="3323987"/>
          </a:xfrm>
          <a:prstGeom prst="rect">
            <a:avLst/>
          </a:prstGeom>
        </p:spPr>
        <p:txBody>
          <a:bodyPr wrap="square" lIns="0" tIns="0" rIns="0" bIns="0" rtlCol="0" anchor="t">
            <a:spAutoFit/>
          </a:bodyPr>
          <a:lstStyle/>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943100" lvl="3"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Do ice cream cones influence shark attacks?</a:t>
            </a:r>
            <a:endParaRPr lang="en-US" sz="36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91346"/>
            <a:ext cx="15174006" cy="2360133"/>
          </a:xfrm>
          <a:prstGeom prst="rect">
            <a:avLst/>
          </a:prstGeom>
        </p:spPr>
        <p:txBody>
          <a:bodyPr wrap="square" lIns="0" tIns="0" rIns="0" bIns="0" rtlCol="0" anchor="t">
            <a:spAutoFit/>
          </a:bodyPr>
          <a:lstStyle/>
          <a:p>
            <a:pPr>
              <a:lnSpc>
                <a:spcPct val="150000"/>
              </a:lnSpc>
              <a:spcBef>
                <a:spcPct val="0"/>
              </a:spcBef>
            </a:pPr>
            <a:r>
              <a:rPr lang="en-US" sz="54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4942393"/>
            <a:ext cx="2286000" cy="2286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0200" y="4942394"/>
            <a:ext cx="2285999" cy="2285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2514600" y="5981700"/>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5406" y="3390900"/>
            <a:ext cx="2286000" cy="2286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945406" y="7429500"/>
            <a:ext cx="2285999" cy="2285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12906312" y="5219369"/>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12553630" y="7028482"/>
            <a:ext cx="2590800" cy="2286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29800" y="4301793"/>
            <a:ext cx="3505200" cy="35052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What %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1469235258"/>
              </p:ext>
            </p:extLst>
          </p:nvPr>
        </p:nvGraphicFramePr>
        <p:xfrm>
          <a:off x="2057400" y="2857500"/>
          <a:ext cx="15240000" cy="5227320"/>
        </p:xfrm>
        <a:graphic>
          <a:graphicData uri="http://schemas.openxmlformats.org/drawingml/2006/table">
            <a:tbl>
              <a:tblPr firstRow="1" bandRow="1">
                <a:tableStyleId>{21E4AEA4-8DFA-4A89-87EB-49C32662AFE0}</a:tableStyleId>
              </a:tblPr>
              <a:tblGrid>
                <a:gridCol w="7620000">
                  <a:extLst>
                    <a:ext uri="{9D8B030D-6E8A-4147-A177-3AD203B41FA5}">
                      <a16:colId xmlns:a16="http://schemas.microsoft.com/office/drawing/2014/main" val="1509198100"/>
                    </a:ext>
                  </a:extLst>
                </a:gridCol>
                <a:gridCol w="7620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R-square value</a:t>
                      </a:r>
                    </a:p>
                  </a:txBody>
                  <a:tcPr anchor="ctr"/>
                </a:tc>
                <a:tc>
                  <a:txBody>
                    <a:bodyPr/>
                    <a:lstStyle/>
                    <a:p>
                      <a:pPr algn="ctr"/>
                      <a:r>
                        <a:rPr lang="en-US" sz="4400" dirty="0">
                          <a:latin typeface="Gidole" panose="02000503000000000000" pitchFamily="2" charset="0"/>
                        </a:rPr>
                        <a:t>Interpretation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.05</a:t>
                      </a:r>
                    </a:p>
                  </a:txBody>
                  <a:tcPr/>
                </a:tc>
                <a:tc>
                  <a:txBody>
                    <a:bodyPr/>
                    <a:lstStyle/>
                    <a:p>
                      <a:pPr algn="l"/>
                      <a:r>
                        <a:rPr lang="en-US" sz="4000" dirty="0">
                          <a:solidFill>
                            <a:schemeClr val="tx1">
                              <a:lumMod val="95000"/>
                              <a:lumOff val="5000"/>
                            </a:schemeClr>
                          </a:solidFill>
                          <a:latin typeface="Gidole" panose="02000503000000000000" pitchFamily="2" charset="0"/>
                        </a:rPr>
                        <a:t>5% of the variability in Y is explained by X</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.66</a:t>
                      </a:r>
                    </a:p>
                  </a:txBody>
                  <a:tcPr/>
                </a:tc>
                <a:tc>
                  <a:txBody>
                    <a:bodyPr/>
                    <a:lstStyle/>
                    <a:p>
                      <a:pPr algn="l"/>
                      <a:r>
                        <a:rPr lang="en-US" sz="4000" dirty="0">
                          <a:solidFill>
                            <a:schemeClr val="tx1">
                              <a:lumMod val="95000"/>
                              <a:lumOff val="5000"/>
                            </a:schemeClr>
                          </a:solidFill>
                          <a:latin typeface="Gidole" panose="02000503000000000000" pitchFamily="2" charset="0"/>
                        </a:rPr>
                        <a:t>66% of the variability in Y is explained by X</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.92</a:t>
                      </a:r>
                    </a:p>
                  </a:txBody>
                  <a:tcPr/>
                </a:tc>
                <a:tc>
                  <a:txBody>
                    <a:bodyPr/>
                    <a:lstStyle/>
                    <a:p>
                      <a:pPr algn="l"/>
                      <a:r>
                        <a:rPr lang="en-US" sz="4000" dirty="0">
                          <a:solidFill>
                            <a:schemeClr val="tx1">
                              <a:lumMod val="95000"/>
                              <a:lumOff val="5000"/>
                            </a:schemeClr>
                          </a:solidFill>
                          <a:latin typeface="Gidole" panose="02000503000000000000" pitchFamily="2" charset="0"/>
                        </a:rPr>
                        <a:t>92% of the variability in Y is explained by X</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m:t>
                      </m:r>
                      <m:r>
                        <a:rPr lang="en-US" sz="8800" b="1" i="1" smtClean="0">
                          <a:solidFill>
                            <a:schemeClr val="tx2">
                              <a:lumMod val="60000"/>
                              <a:lumOff val="40000"/>
                            </a:schemeClr>
                          </a:solidFill>
                          <a:latin typeface="Cambria Math" panose="02040503050406030204" pitchFamily="18" charset="0"/>
                        </a:rPr>
                        <m:t>𝟒</m:t>
                      </m:r>
                    </m:oMath>
                  </m:oMathPara>
                </a14:m>
                <a:endParaRPr lang="en-US" sz="8800" b="1"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m:t>
                      </m:r>
                      <m:r>
                        <a:rPr lang="en-US" sz="8800" b="0" i="1" smtClean="0">
                          <a:latin typeface="Cambria Math" panose="02040503050406030204" pitchFamily="18" charset="0"/>
                        </a:rPr>
                        <m:t>2</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EXPECTED VALUES AND REPEATED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BONUS</a:t>
            </a:r>
          </a:p>
        </p:txBody>
      </p:sp>
    </p:spTree>
    <p:extLst>
      <p:ext uri="{BB962C8B-B14F-4D97-AF65-F5344CB8AC3E}">
        <p14:creationId xmlns:p14="http://schemas.microsoft.com/office/powerpoint/2010/main" val="3547431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096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CAPSTONE</a:t>
            </a:r>
          </a:p>
        </p:txBody>
      </p:sp>
      <p:sp>
        <p:nvSpPr>
          <p:cNvPr id="10" name="TextBox 10"/>
          <p:cNvSpPr txBox="1"/>
          <p:nvPr/>
        </p:nvSpPr>
        <p:spPr>
          <a:xfrm>
            <a:off x="1208994" y="1720934"/>
            <a:ext cx="14869206" cy="8309967"/>
          </a:xfrm>
          <a:prstGeom prst="rect">
            <a:avLst/>
          </a:prstGeom>
        </p:spPr>
        <p:txBody>
          <a:bodyPr wrap="square" lIns="0" tIns="0" rIns="0" bIns="0" rtlCol="0" anchor="t">
            <a:spAutoFit/>
          </a:bodyPr>
          <a:lstStyle/>
          <a:p>
            <a:pPr lvl="2"/>
            <a:r>
              <a:rPr lang="en-US" sz="3600" dirty="0">
                <a:solidFill>
                  <a:srgbClr val="000000"/>
                </a:solidFill>
                <a:latin typeface="Gidole" panose="02000503000000000000" pitchFamily="50" charset="0"/>
                <a:ea typeface="Roboto Mono" pitchFamily="2" charset="0"/>
              </a:rPr>
              <a:t>File: </a:t>
            </a:r>
            <a:r>
              <a:rPr lang="en-US" sz="3600" dirty="0">
                <a:solidFill>
                  <a:srgbClr val="000000"/>
                </a:solidFill>
                <a:latin typeface="Consolas" panose="020B0609020204030204" pitchFamily="49" charset="0"/>
                <a:ea typeface="Roboto Mono" pitchFamily="2" charset="0"/>
              </a:rPr>
              <a:t>capstone.xlsx</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err="1">
                <a:solidFill>
                  <a:srgbClr val="000000"/>
                </a:solidFill>
                <a:latin typeface="Consolas" panose="020B0609020204030204" pitchFamily="49" charset="0"/>
                <a:ea typeface="Roboto Mono" pitchFamily="2" charset="0"/>
              </a:rPr>
              <a:t>hdma</a:t>
            </a:r>
            <a:r>
              <a:rPr lang="en-US" sz="3600" dirty="0">
                <a:solidFill>
                  <a:srgbClr val="000000"/>
                </a:solidFill>
                <a:latin typeface="Gidole" panose="02000503000000000000" pitchFamily="50" charset="0"/>
                <a:ea typeface="Roboto Mono" pitchFamily="2" charset="0"/>
              </a:rPr>
              <a:t> dataset:</a:t>
            </a:r>
          </a:p>
          <a:p>
            <a:pPr lvl="2"/>
            <a:endParaRPr lang="en-US" sz="3600" dirty="0">
              <a:solidFill>
                <a:srgbClr val="000000"/>
              </a:solidFill>
              <a:latin typeface="Gidole" panose="02000503000000000000" pitchFamily="50" charset="0"/>
              <a:ea typeface="Roboto Mono" pitchFamily="2" charset="0"/>
            </a:endParaRP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relationship between a public bad credit rating (</a:t>
            </a:r>
            <a:r>
              <a:rPr lang="en-US" sz="3600" dirty="0" err="1">
                <a:solidFill>
                  <a:srgbClr val="000000"/>
                </a:solidFill>
                <a:latin typeface="Consolas" panose="020B0609020204030204" pitchFamily="49" charset="0"/>
                <a:ea typeface="Roboto Mono" pitchFamily="2" charset="0"/>
              </a:rPr>
              <a:t>pbcr</a:t>
            </a:r>
            <a:r>
              <a:rPr lang="en-US" sz="3600" dirty="0">
                <a:solidFill>
                  <a:srgbClr val="000000"/>
                </a:solidFill>
                <a:latin typeface="Gidole" panose="02000503000000000000" pitchFamily="50" charset="0"/>
                <a:ea typeface="Roboto Mono" pitchFamily="2" charset="0"/>
              </a:rPr>
              <a:t>) and being denied a mortgage application (</a:t>
            </a:r>
            <a:r>
              <a:rPr lang="en-US" sz="3600" dirty="0">
                <a:solidFill>
                  <a:srgbClr val="000000"/>
                </a:solidFill>
                <a:latin typeface="Consolas" panose="020B0609020204030204" pitchFamily="49" charset="0"/>
                <a:ea typeface="Roboto Mono" pitchFamily="2" charset="0"/>
              </a:rPr>
              <a:t>deny</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difference in average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across mortgage credit score levels (</a:t>
            </a:r>
            <a:r>
              <a:rPr lang="en-US" sz="3600" dirty="0" err="1">
                <a:solidFill>
                  <a:srgbClr val="000000"/>
                </a:solidFill>
                <a:latin typeface="Consolas" panose="020B0609020204030204" pitchFamily="49" charset="0"/>
                <a:ea typeface="Roboto Mono" pitchFamily="2" charset="0"/>
              </a:rPr>
              <a:t>mcs</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r>
              <a:rPr lang="en-US" sz="3600" dirty="0">
                <a:solidFill>
                  <a:srgbClr val="000000"/>
                </a:solidFill>
                <a:latin typeface="Gidole" panose="02000503000000000000" pitchFamily="50" charset="0"/>
                <a:ea typeface="Roboto Mono" pitchFamily="2" charset="0"/>
              </a:rPr>
              <a:t>Is there a significant relationship of loan-value ratio (</a:t>
            </a:r>
            <a:r>
              <a:rPr lang="en-US" sz="3600" dirty="0" err="1">
                <a:solidFill>
                  <a:srgbClr val="000000"/>
                </a:solidFill>
                <a:latin typeface="Consolas" panose="020B0609020204030204" pitchFamily="49" charset="0"/>
                <a:ea typeface="Roboto Mono" pitchFamily="2" charset="0"/>
              </a:rPr>
              <a:t>lvr</a:t>
            </a:r>
            <a:r>
              <a:rPr lang="en-US" sz="3600" dirty="0">
                <a:solidFill>
                  <a:srgbClr val="000000"/>
                </a:solidFill>
                <a:latin typeface="Consolas" panose="020B0609020204030204" pitchFamily="49" charset="0"/>
                <a:ea typeface="Roboto Mono" pitchFamily="2" charset="0"/>
              </a:rPr>
              <a:t>)</a:t>
            </a:r>
            <a:r>
              <a:rPr lang="en-US" sz="3600" dirty="0">
                <a:solidFill>
                  <a:srgbClr val="000000"/>
                </a:solidFill>
                <a:latin typeface="Gidole" panose="02000503000000000000" pitchFamily="50" charset="0"/>
                <a:ea typeface="Roboto Mono" pitchFamily="2" charset="0"/>
              </a:rPr>
              <a:t> on housing expense to income ratio (</a:t>
            </a:r>
            <a:r>
              <a:rPr lang="en-US" sz="3600" dirty="0" err="1">
                <a:solidFill>
                  <a:srgbClr val="000000"/>
                </a:solidFill>
                <a:latin typeface="Consolas" panose="020B0609020204030204" pitchFamily="49" charset="0"/>
                <a:ea typeface="Roboto Mono" pitchFamily="2" charset="0"/>
              </a:rPr>
              <a:t>hir</a:t>
            </a:r>
            <a:r>
              <a:rPr lang="en-US" sz="3600" dirty="0">
                <a:solidFill>
                  <a:srgbClr val="000000"/>
                </a:solidFill>
                <a:latin typeface="Gidole" panose="02000503000000000000" pitchFamily="50" charset="0"/>
                <a:ea typeface="Roboto Mono" pitchFamily="2" charset="0"/>
              </a:rPr>
              <a:t> )?</a:t>
            </a:r>
          </a:p>
          <a:p>
            <a:pPr lvl="2"/>
            <a:endParaRPr lang="en-US" sz="3600" dirty="0">
              <a:solidFill>
                <a:srgbClr val="000000"/>
              </a:solidFill>
              <a:latin typeface="Gidole" panose="02000503000000000000" pitchFamily="50" charset="0"/>
              <a:ea typeface="Roboto Mono" pitchFamily="2" charset="0"/>
            </a:endParaRPr>
          </a:p>
          <a:p>
            <a:pPr lvl="2"/>
            <a:r>
              <a:rPr lang="en-US" sz="3600" dirty="0">
                <a:solidFill>
                  <a:srgbClr val="000000"/>
                </a:solidFill>
                <a:latin typeface="Gidole" panose="02000503000000000000" pitchFamily="50" charset="0"/>
                <a:ea typeface="Roboto Mono" pitchFamily="2" charset="0"/>
              </a:rPr>
              <a:t>Using the </a:t>
            </a:r>
            <a:r>
              <a:rPr lang="en-US" sz="3600" dirty="0">
                <a:solidFill>
                  <a:srgbClr val="000000"/>
                </a:solidFill>
                <a:latin typeface="Consolas" panose="020B0609020204030204" pitchFamily="49" charset="0"/>
                <a:ea typeface="Roboto Mono" pitchFamily="2" charset="0"/>
              </a:rPr>
              <a:t>ais</a:t>
            </a:r>
            <a:r>
              <a:rPr lang="en-US" sz="3600" dirty="0">
                <a:solidFill>
                  <a:srgbClr val="000000"/>
                </a:solidFill>
                <a:latin typeface="Gidole" panose="02000503000000000000" pitchFamily="50" charset="0"/>
                <a:ea typeface="Roboto Mono" pitchFamily="2" charset="0"/>
              </a:rPr>
              <a:t> dataset:</a:t>
            </a:r>
          </a:p>
          <a:p>
            <a:pPr lvl="2"/>
            <a:r>
              <a:rPr lang="en-US" sz="3600" dirty="0">
                <a:solidFill>
                  <a:srgbClr val="000000"/>
                </a:solidFill>
                <a:latin typeface="Gidole" panose="02000503000000000000" pitchFamily="50" charset="0"/>
                <a:ea typeface="Roboto Mono" pitchFamily="2" charset="0"/>
              </a:rPr>
              <a:t>4. Is there a significant relationship of </a:t>
            </a:r>
            <a:r>
              <a:rPr lang="en-US" sz="3600" dirty="0" err="1">
                <a:solidFill>
                  <a:srgbClr val="000000"/>
                </a:solidFill>
                <a:latin typeface="Gidole" panose="02000503000000000000" pitchFamily="50" charset="0"/>
                <a:ea typeface="Roboto Mono" pitchFamily="2" charset="0"/>
              </a:rPr>
              <a:t>hemaglobin</a:t>
            </a:r>
            <a:r>
              <a:rPr lang="en-US" sz="3600" dirty="0">
                <a:solidFill>
                  <a:srgbClr val="000000"/>
                </a:solidFill>
                <a:latin typeface="Gidole" panose="02000503000000000000" pitchFamily="50" charset="0"/>
                <a:ea typeface="Roboto Mono" pitchFamily="2" charset="0"/>
              </a:rPr>
              <a:t> </a:t>
            </a:r>
            <a:r>
              <a:rPr lang="en-US" sz="3600" dirty="0" err="1">
                <a:solidFill>
                  <a:srgbClr val="000000"/>
                </a:solidFill>
                <a:latin typeface="Gidole" panose="02000503000000000000" pitchFamily="50" charset="0"/>
                <a:ea typeface="Roboto Mono" pitchFamily="2" charset="0"/>
              </a:rPr>
              <a:t>concenration</a:t>
            </a:r>
            <a:r>
              <a:rPr lang="en-US" sz="3600" dirty="0">
                <a:solidFill>
                  <a:srgbClr val="000000"/>
                </a:solidFill>
                <a:latin typeface="Gidole" panose="02000503000000000000" pitchFamily="50" charset="0"/>
                <a:ea typeface="Roboto Mono" pitchFamily="2" charset="0"/>
              </a:rPr>
              <a:t> (hg) on hematocrit (</a:t>
            </a:r>
            <a:r>
              <a:rPr lang="en-US" sz="3600" dirty="0" err="1">
                <a:solidFill>
                  <a:srgbClr val="000000"/>
                </a:solidFill>
                <a:latin typeface="Gidole" panose="02000503000000000000" pitchFamily="50" charset="0"/>
                <a:ea typeface="Roboto Mono" pitchFamily="2" charset="0"/>
              </a:rPr>
              <a:t>hc</a:t>
            </a:r>
            <a:r>
              <a:rPr lang="en-US" sz="3600" dirty="0">
                <a:solidFill>
                  <a:srgbClr val="000000"/>
                </a:solidFill>
                <a:latin typeface="Gidole" panose="02000503000000000000" pitchFamily="50" charset="0"/>
                <a:ea typeface="Roboto Mono" pitchFamily="2" charset="0"/>
              </a:rPr>
              <a:t>)? </a:t>
            </a:r>
          </a:p>
          <a:p>
            <a:pPr marL="1657350" lvl="2" indent="-742950">
              <a:buAutoNum type="arabicPeriod"/>
            </a:pPr>
            <a:endParaRPr lang="en-US" sz="3600" dirty="0">
              <a:latin typeface="Gidole" panose="020B0604020202020204" charset="0"/>
            </a:endParaRPr>
          </a:p>
        </p:txBody>
      </p:sp>
    </p:spTree>
    <p:extLst>
      <p:ext uri="{BB962C8B-B14F-4D97-AF65-F5344CB8AC3E}">
        <p14:creationId xmlns:p14="http://schemas.microsoft.com/office/powerpoint/2010/main" val="1107265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OUTLIER DETECTION</a:t>
            </a:r>
          </a:p>
        </p:txBody>
      </p:sp>
    </p:spTree>
    <p:extLst>
      <p:ext uri="{BB962C8B-B14F-4D97-AF65-F5344CB8AC3E}">
        <p14:creationId xmlns:p14="http://schemas.microsoft.com/office/powerpoint/2010/main" val="18780038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outliers.xlsx</a:t>
            </a:r>
          </a:p>
          <a:p>
            <a:pPr marL="1485900" lvl="2" indent="-571500">
              <a:buFont typeface="Arial" panose="020B0604020202020204" pitchFamily="34" charset="0"/>
              <a:buChar char="•"/>
            </a:pPr>
            <a:r>
              <a:rPr lang="en-US" sz="3600" dirty="0">
                <a:latin typeface="Gidole" panose="020B0604020202020204" charset="0"/>
              </a:rPr>
              <a:t>What datapoints are outliers? </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38836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SIGNIFICANCE OF CORRELATIONS</a:t>
            </a:r>
          </a:p>
        </p:txBody>
      </p:sp>
    </p:spTree>
    <p:extLst>
      <p:ext uri="{BB962C8B-B14F-4D97-AF65-F5344CB8AC3E}">
        <p14:creationId xmlns:p14="http://schemas.microsoft.com/office/powerpoint/2010/main" val="1312269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Is the correlation between </a:t>
            </a:r>
          </a:p>
        </p:txBody>
      </p:sp>
    </p:spTree>
    <p:extLst>
      <p:ext uri="{BB962C8B-B14F-4D97-AF65-F5344CB8AC3E}">
        <p14:creationId xmlns:p14="http://schemas.microsoft.com/office/powerpoint/2010/main" val="38052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(Hypothetical) 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3186</TotalTime>
  <Words>6781</Words>
  <Application>Microsoft Office PowerPoint</Application>
  <PresentationFormat>Custom</PresentationFormat>
  <Paragraphs>614</Paragraphs>
  <Slides>89</Slides>
  <Notes>89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League Spartan Italics</vt:lpstr>
      <vt:lpstr>Roboto Mono</vt:lpstr>
      <vt:lpstr>Open Sans Extra Bold</vt:lpstr>
      <vt:lpstr>Consolas</vt:lpstr>
      <vt:lpstr>Calibri</vt:lpstr>
      <vt:lpstr>League Spartan</vt:lpstr>
      <vt:lpstr>Arial</vt:lpstr>
      <vt:lpstr>Gidole</vt:lpstr>
      <vt:lpstr>League Spartan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275</cp:revision>
  <dcterms:created xsi:type="dcterms:W3CDTF">2006-08-16T00:00:00Z</dcterms:created>
  <dcterms:modified xsi:type="dcterms:W3CDTF">2020-07-03T16:24:29Z</dcterms:modified>
  <dc:identifier>DADurESpNu8</dc:identifier>
</cp:coreProperties>
</file>